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2" r:id="rId16"/>
    <p:sldId id="273" r:id="rId17"/>
    <p:sldId id="274" r:id="rId18"/>
    <p:sldId id="27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A552A3E7-1B31-4B22-AB87-3FF49475E8F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52A3E7-1B31-4B22-AB87-3FF49475E8F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52A3E7-1B31-4B22-AB87-3FF49475E8F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7662F1-7A00-4902-BEC7-23F1CE14283B}" type="datetimeFigureOut">
              <a:rPr lang="ar-SA" smtClean="0"/>
              <a:pPr/>
              <a:t>28/01/1437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A552A3E7-1B31-4B22-AB87-3FF49475E8F9}"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7662F1-7A00-4902-BEC7-23F1CE14283B}" type="datetimeFigureOut">
              <a:rPr lang="ar-SA" smtClean="0"/>
              <a:pPr/>
              <a:t>28/01/1437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52A3E7-1B31-4B22-AB87-3FF49475E8F9}"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14291"/>
            <a:ext cx="8358246" cy="714379"/>
          </a:xfrm>
        </p:spPr>
        <p:txBody>
          <a:bodyPr>
            <a:normAutofit fontScale="90000"/>
          </a:bodyPr>
          <a:lstStyle/>
          <a:p>
            <a:pPr algn="l"/>
            <a:r>
              <a:rPr lang="en-US" dirty="0" smtClean="0"/>
              <a:t>Lymphatic system</a:t>
            </a:r>
            <a:endParaRPr lang="ar-SA" dirty="0"/>
          </a:p>
        </p:txBody>
      </p:sp>
      <p:sp>
        <p:nvSpPr>
          <p:cNvPr id="3" name="عنوان فرعي 2"/>
          <p:cNvSpPr>
            <a:spLocks noGrp="1"/>
          </p:cNvSpPr>
          <p:nvPr>
            <p:ph type="subTitle" idx="1"/>
          </p:nvPr>
        </p:nvSpPr>
        <p:spPr>
          <a:xfrm>
            <a:off x="214282" y="928670"/>
            <a:ext cx="8715436" cy="5643602"/>
          </a:xfrm>
        </p:spPr>
        <p:txBody>
          <a:bodyPr/>
          <a:lstStyle/>
          <a:p>
            <a:pPr algn="l"/>
            <a:endParaRPr lang="en-US" dirty="0" smtClean="0"/>
          </a:p>
          <a:p>
            <a:pPr algn="l"/>
            <a:r>
              <a:rPr lang="en-US" dirty="0" smtClean="0"/>
              <a:t>The main function of lymphatic organs are :</a:t>
            </a:r>
          </a:p>
          <a:p>
            <a:pPr algn="just"/>
            <a:r>
              <a:rPr lang="en-US" dirty="0" smtClean="0"/>
              <a:t>1-defence:protect the body against foreign substances and bacteria.                                                                                        </a:t>
            </a:r>
          </a:p>
          <a:p>
            <a:pPr algn="just"/>
            <a:r>
              <a:rPr lang="en-US" dirty="0" smtClean="0"/>
              <a:t>2-fluid balance :lymphatic organs maintain the fluid balance in the tissue which is called “lymph”..which is the fluid that collecting from body tissue and return back to the blood circulation.                                                                                     </a:t>
            </a:r>
          </a:p>
          <a:p>
            <a:pPr algn="just"/>
            <a:r>
              <a:rPr lang="en-US" dirty="0" smtClean="0"/>
              <a:t>The composition of the lymph is (ions, water, proteins, enzymes, cells such as lymphocyte).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l"/>
            <a:r>
              <a:rPr lang="en-US" dirty="0" smtClean="0"/>
              <a:t>Lymph nodes</a:t>
            </a:r>
            <a:endParaRPr lang="ar-SA" dirty="0"/>
          </a:p>
        </p:txBody>
      </p:sp>
      <p:sp>
        <p:nvSpPr>
          <p:cNvPr id="3" name="عنصر نائب للمحتوى 2"/>
          <p:cNvSpPr>
            <a:spLocks noGrp="1"/>
          </p:cNvSpPr>
          <p:nvPr>
            <p:ph idx="1"/>
          </p:nvPr>
        </p:nvSpPr>
        <p:spPr>
          <a:xfrm>
            <a:off x="214282" y="857232"/>
            <a:ext cx="8715436" cy="5715040"/>
          </a:xfrm>
        </p:spPr>
        <p:txBody>
          <a:bodyPr>
            <a:normAutofit fontScale="32500" lnSpcReduction="20000"/>
          </a:bodyPr>
          <a:lstStyle/>
          <a:p>
            <a:pPr algn="just"/>
            <a:endParaRPr lang="en-US" sz="7000" dirty="0" smtClean="0"/>
          </a:p>
          <a:p>
            <a:pPr algn="just"/>
            <a:r>
              <a:rPr lang="en-US" sz="7000" dirty="0" smtClean="0"/>
              <a:t>Each lymph node is kidney shaped structure, various in size from (0.1-1.2) cm.                                                                                            </a:t>
            </a:r>
          </a:p>
          <a:p>
            <a:pPr algn="just"/>
            <a:r>
              <a:rPr lang="en-US" sz="7000" dirty="0" smtClean="0"/>
              <a:t>Located along the course of major vessels in (neck, thorax, abdomen, axilla) to the filter the lymph.                                          </a:t>
            </a:r>
          </a:p>
          <a:p>
            <a:pPr algn="l"/>
            <a:r>
              <a:rPr lang="en-US" sz="7000" dirty="0" smtClean="0"/>
              <a:t>_Structure of lymph node:</a:t>
            </a:r>
          </a:p>
          <a:p>
            <a:pPr algn="just"/>
            <a:r>
              <a:rPr lang="en-US" sz="7000" dirty="0" smtClean="0"/>
              <a:t>-oval shaped surrounded by a dense fibrous </a:t>
            </a:r>
            <a:r>
              <a:rPr lang="en-US" sz="7000" dirty="0" err="1" smtClean="0"/>
              <a:t>c.t</a:t>
            </a:r>
            <a:r>
              <a:rPr lang="en-US" sz="7000" dirty="0" smtClean="0"/>
              <a:t> capsule.                  </a:t>
            </a:r>
          </a:p>
          <a:p>
            <a:pPr algn="just"/>
            <a:r>
              <a:rPr lang="en-US" sz="7000" dirty="0" smtClean="0"/>
              <a:t>-septa or trabeculea extend from capsule in to lymph node </a:t>
            </a:r>
            <a:r>
              <a:rPr lang="ar-IQ" sz="7000" dirty="0" smtClean="0"/>
              <a:t>        </a:t>
            </a:r>
            <a:r>
              <a:rPr lang="en-US" sz="7000" dirty="0" smtClean="0"/>
              <a:t>and divided the node in to in complete compartments.                  </a:t>
            </a:r>
          </a:p>
          <a:p>
            <a:pPr algn="just"/>
            <a:r>
              <a:rPr lang="en-US" sz="7000" dirty="0" smtClean="0"/>
              <a:t>-it has convex surface where afferent lymphatic vessels enter </a:t>
            </a:r>
            <a:r>
              <a:rPr lang="ar-IQ" sz="7000" dirty="0" smtClean="0"/>
              <a:t>                                                                   </a:t>
            </a:r>
            <a:r>
              <a:rPr lang="en-US" sz="7000" dirty="0" smtClean="0"/>
              <a:t>lymph node.                                                                                          </a:t>
            </a:r>
          </a:p>
          <a:p>
            <a:pPr algn="just"/>
            <a:r>
              <a:rPr lang="en-US" sz="7000" dirty="0" smtClean="0"/>
              <a:t>-at concave side, hillum is found.                                                         </a:t>
            </a:r>
          </a:p>
          <a:p>
            <a:pPr algn="just"/>
            <a:r>
              <a:rPr lang="en-US" sz="7000" dirty="0" smtClean="0"/>
              <a:t>-where blood vessels enter and leave lymph node, efferent lymphatic vessels leave the node through this hillum.                                                                           </a:t>
            </a:r>
          </a:p>
          <a:p>
            <a:pPr algn="l">
              <a:buNone/>
            </a:pPr>
            <a:r>
              <a:rPr lang="en-US" dirty="0" smtClean="0"/>
              <a:t>                                                                           </a:t>
            </a:r>
            <a:r>
              <a:rPr lang="ar-IQ"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0"/>
            <a:ext cx="7772400" cy="838200"/>
          </a:xfrm>
        </p:spPr>
        <p:txBody>
          <a:bodyPr/>
          <a:lstStyle/>
          <a:p>
            <a:r>
              <a:rPr lang="en-US"/>
              <a:t>Structure of a Lymph Node</a:t>
            </a:r>
          </a:p>
        </p:txBody>
      </p:sp>
      <p:sp>
        <p:nvSpPr>
          <p:cNvPr id="45059" name="Text Box 3"/>
          <p:cNvSpPr txBox="1">
            <a:spLocks noChangeArrowheads="1"/>
          </p:cNvSpPr>
          <p:nvPr/>
        </p:nvSpPr>
        <p:spPr bwMode="auto">
          <a:xfrm>
            <a:off x="7315200" y="6507163"/>
            <a:ext cx="1600200" cy="274637"/>
          </a:xfrm>
          <a:prstGeom prst="rect">
            <a:avLst/>
          </a:prstGeom>
          <a:noFill/>
          <a:ln w="9525">
            <a:noFill/>
            <a:miter lim="800000"/>
            <a:headEnd/>
            <a:tailEnd/>
          </a:ln>
          <a:effectLst/>
        </p:spPr>
        <p:txBody>
          <a:bodyPr>
            <a:spAutoFit/>
          </a:bodyPr>
          <a:lstStyle/>
          <a:p>
            <a:pPr algn="r"/>
            <a:r>
              <a:rPr lang="en-US" sz="1200" b="1">
                <a:solidFill>
                  <a:schemeClr val="accent2"/>
                </a:solidFill>
                <a:latin typeface="Arial" pitchFamily="34" charset="0"/>
              </a:rPr>
              <a:t>Figure 20.4a, b</a:t>
            </a:r>
          </a:p>
        </p:txBody>
      </p:sp>
      <p:pic>
        <p:nvPicPr>
          <p:cNvPr id="45060" name="Picture 4"/>
          <p:cNvPicPr>
            <a:picLocks noChangeAspect="1" noChangeArrowheads="1"/>
          </p:cNvPicPr>
          <p:nvPr/>
        </p:nvPicPr>
        <p:blipFill>
          <a:blip r:embed="rId2"/>
          <a:srcRect l="728" t="1062" r="746" b="5173"/>
          <a:stretch>
            <a:fillRect/>
          </a:stretch>
        </p:blipFill>
        <p:spPr bwMode="auto">
          <a:xfrm>
            <a:off x="214282" y="714356"/>
            <a:ext cx="8786874" cy="600079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en-US" dirty="0" smtClean="0"/>
              <a:t>Histological structure</a:t>
            </a:r>
            <a:endParaRPr lang="ar-SA" dirty="0"/>
          </a:p>
        </p:txBody>
      </p:sp>
      <p:sp>
        <p:nvSpPr>
          <p:cNvPr id="3" name="عنصر نائب للمحتوى 2"/>
          <p:cNvSpPr>
            <a:spLocks noGrp="1"/>
          </p:cNvSpPr>
          <p:nvPr>
            <p:ph idx="1"/>
          </p:nvPr>
        </p:nvSpPr>
        <p:spPr>
          <a:xfrm>
            <a:off x="285720" y="857232"/>
            <a:ext cx="8643998" cy="5786478"/>
          </a:xfrm>
        </p:spPr>
        <p:txBody>
          <a:bodyPr/>
          <a:lstStyle/>
          <a:p>
            <a:pPr algn="l"/>
            <a:r>
              <a:rPr lang="en-US" dirty="0" smtClean="0"/>
              <a:t>Nodes have histological distinct regions:</a:t>
            </a:r>
          </a:p>
          <a:p>
            <a:pPr algn="l"/>
            <a:r>
              <a:rPr lang="en-US" dirty="0" smtClean="0"/>
              <a:t>1-cortex</a:t>
            </a:r>
          </a:p>
          <a:p>
            <a:pPr algn="l"/>
            <a:r>
              <a:rPr lang="en-US" dirty="0" smtClean="0"/>
              <a:t>2-Medulla</a:t>
            </a:r>
          </a:p>
          <a:p>
            <a:pPr algn="l">
              <a:buNone/>
            </a:pPr>
            <a:r>
              <a:rPr lang="en-US" dirty="0" smtClean="0"/>
              <a:t>3-Paracortical area</a:t>
            </a:r>
          </a:p>
          <a:p>
            <a:pPr algn="l">
              <a:buNone/>
            </a:pPr>
            <a:r>
              <a:rPr lang="en-US" dirty="0" smtClean="0"/>
              <a:t>_Cortex</a:t>
            </a:r>
          </a:p>
          <a:p>
            <a:pPr algn="just">
              <a:buNone/>
            </a:pPr>
            <a:r>
              <a:rPr lang="en-US" dirty="0" smtClean="0"/>
              <a:t>Located beneath the capsule, composed of densely aggregation of lymphatic tissue, lymphatic nodules, some of them germinal center and some are diffuse lymphatic tissue may be found.                                                               </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357158" y="571480"/>
            <a:ext cx="8501122" cy="6000792"/>
          </a:xfrm>
        </p:spPr>
        <p:txBody>
          <a:bodyPr>
            <a:normAutofit/>
          </a:bodyPr>
          <a:lstStyle/>
          <a:p>
            <a:pPr algn="l">
              <a:buNone/>
            </a:pPr>
            <a:r>
              <a:rPr lang="en-US" dirty="0" smtClean="0"/>
              <a:t>_Para cortical are</a:t>
            </a:r>
          </a:p>
          <a:p>
            <a:pPr algn="just" rtl="0">
              <a:buNone/>
            </a:pPr>
            <a:r>
              <a:rPr lang="en-US" dirty="0" smtClean="0"/>
              <a:t>Its located internal to the cortex, between cortex and medulla, composed of diffuse lymphatic tissue (T lymphocytes), macrophage </a:t>
            </a:r>
            <a:r>
              <a:rPr lang="en-US" dirty="0" smtClean="0"/>
              <a:t>and antigen-presenting </a:t>
            </a:r>
            <a:r>
              <a:rPr lang="en-US" dirty="0" smtClean="0"/>
              <a:t>cell  (interdigitating </a:t>
            </a:r>
            <a:r>
              <a:rPr lang="en-US" dirty="0" smtClean="0"/>
              <a:t>cells).</a:t>
            </a:r>
          </a:p>
          <a:p>
            <a:pPr algn="just">
              <a:buNone/>
            </a:pPr>
            <a:r>
              <a:rPr lang="en-US" dirty="0" smtClean="0"/>
              <a:t>                                           </a:t>
            </a:r>
            <a:endParaRPr lang="ar-IQ" sz="2800" dirty="0" smtClean="0"/>
          </a:p>
          <a:p>
            <a:pPr algn="l">
              <a:buNone/>
            </a:pPr>
            <a:r>
              <a:rPr lang="en-US" dirty="0" smtClean="0"/>
              <a:t>_</a:t>
            </a:r>
            <a:r>
              <a:rPr lang="en-US" dirty="0" smtClean="0"/>
              <a:t>Medulla</a:t>
            </a:r>
          </a:p>
          <a:p>
            <a:pPr algn="just">
              <a:buNone/>
            </a:pPr>
            <a:r>
              <a:rPr lang="en-US" dirty="0" smtClean="0"/>
              <a:t>It’s the inner part of lymph node (lighter than </a:t>
            </a:r>
            <a:r>
              <a:rPr lang="ar-IQ" dirty="0" smtClean="0"/>
              <a:t>                        </a:t>
            </a:r>
            <a:r>
              <a:rPr lang="en-US" dirty="0" err="1" smtClean="0"/>
              <a:t>corex</a:t>
            </a:r>
            <a:r>
              <a:rPr lang="en-US" dirty="0" smtClean="0"/>
              <a:t>) composed of :                                                             </a:t>
            </a:r>
          </a:p>
          <a:p>
            <a:pPr algn="just">
              <a:buNone/>
            </a:pPr>
            <a:r>
              <a:rPr lang="en-US" dirty="0" smtClean="0"/>
              <a:t>A-Medullary cords                                                                    </a:t>
            </a:r>
          </a:p>
          <a:p>
            <a:pPr algn="just">
              <a:buNone/>
            </a:pPr>
            <a:r>
              <a:rPr lang="en-US" dirty="0" smtClean="0"/>
              <a:t>Aggregate of cells as cords B lymphocyte cell and few T cell, plasma cells, macrophages are embedded in reticular tissue.                                                                      </a:t>
            </a:r>
            <a:endParaRPr lang="ar-IQ"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285720" y="428604"/>
            <a:ext cx="8643998" cy="6072230"/>
          </a:xfrm>
        </p:spPr>
        <p:txBody>
          <a:bodyPr/>
          <a:lstStyle/>
          <a:p>
            <a:pPr algn="l"/>
            <a:endParaRPr lang="en-US" sz="2800" dirty="0" smtClean="0"/>
          </a:p>
          <a:p>
            <a:pPr algn="l"/>
            <a:endParaRPr lang="en-US" sz="2800" dirty="0" smtClean="0"/>
          </a:p>
          <a:p>
            <a:pPr algn="l"/>
            <a:r>
              <a:rPr lang="en-US" sz="2800" dirty="0" smtClean="0"/>
              <a:t>B-Medullary sinuses</a:t>
            </a:r>
          </a:p>
          <a:p>
            <a:pPr algn="just">
              <a:buNone/>
            </a:pPr>
            <a:r>
              <a:rPr lang="en-US" dirty="0" smtClean="0"/>
              <a:t>Are lined by continuous endothelium in complete layer of reticular cells, macrophages supported by reticular fiber.                                                                                          </a:t>
            </a:r>
          </a:p>
          <a:p>
            <a:pPr algn="just">
              <a:buNone/>
            </a:pPr>
            <a:r>
              <a:rPr lang="en-US" dirty="0" smtClean="0"/>
              <a:t>Wall of sinuses allows free movement of lymphocytes between its endothelial cells.                                                 </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582594"/>
          </a:xfrm>
        </p:spPr>
        <p:txBody>
          <a:bodyPr>
            <a:normAutofit fontScale="90000"/>
          </a:bodyPr>
          <a:lstStyle/>
          <a:p>
            <a:pPr eaLnBrk="1" hangingPunct="1"/>
            <a:r>
              <a:rPr lang="en-US" sz="5400" dirty="0" smtClean="0"/>
              <a:t>Lymph Node</a:t>
            </a:r>
          </a:p>
        </p:txBody>
      </p:sp>
      <p:pic>
        <p:nvPicPr>
          <p:cNvPr id="13315" name="Picture 3" descr="C:\My Data\HA3e\HA ImageBank Art\Chap23\FG23_09.JPG"/>
          <p:cNvPicPr>
            <a:picLocks noChangeAspect="1" noChangeArrowheads="1"/>
          </p:cNvPicPr>
          <p:nvPr/>
        </p:nvPicPr>
        <p:blipFill>
          <a:blip r:embed="rId2"/>
          <a:srcRect/>
          <a:stretch>
            <a:fillRect/>
          </a:stretch>
        </p:blipFill>
        <p:spPr bwMode="auto">
          <a:xfrm>
            <a:off x="285720" y="887413"/>
            <a:ext cx="8643997" cy="57562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571636"/>
          </a:xfrm>
        </p:spPr>
        <p:txBody>
          <a:bodyPr>
            <a:normAutofit/>
          </a:bodyPr>
          <a:lstStyle/>
          <a:p>
            <a:pPr algn="l"/>
            <a:r>
              <a:rPr lang="en-US" dirty="0" smtClean="0"/>
              <a:t>Filteration of lymph through of lymph nodes:</a:t>
            </a:r>
            <a:endParaRPr lang="ar-SA" dirty="0"/>
          </a:p>
        </p:txBody>
      </p:sp>
      <p:sp>
        <p:nvSpPr>
          <p:cNvPr id="3" name="عنصر نائب للمحتوى 2"/>
          <p:cNvSpPr>
            <a:spLocks noGrp="1"/>
          </p:cNvSpPr>
          <p:nvPr>
            <p:ph idx="1"/>
          </p:nvPr>
        </p:nvSpPr>
        <p:spPr>
          <a:xfrm>
            <a:off x="285720" y="1714488"/>
            <a:ext cx="8643998" cy="4857784"/>
          </a:xfrm>
        </p:spPr>
        <p:txBody>
          <a:bodyPr/>
          <a:lstStyle/>
          <a:p>
            <a:pPr algn="l">
              <a:buNone/>
            </a:pPr>
            <a:endParaRPr lang="en-US" dirty="0" smtClean="0"/>
          </a:p>
          <a:p>
            <a:pPr algn="l">
              <a:buNone/>
            </a:pPr>
            <a:r>
              <a:rPr lang="en-US" dirty="0" smtClean="0"/>
              <a:t>Start from afferent lymphatic vessels found in capsule of lymph nodes…there are two capsular sinuses:</a:t>
            </a:r>
          </a:p>
          <a:p>
            <a:pPr algn="l">
              <a:buNone/>
            </a:pPr>
            <a:r>
              <a:rPr lang="en-US" dirty="0" smtClean="0"/>
              <a:t>1.sub capsular sinuses            2.trabecular sinuses</a:t>
            </a:r>
          </a:p>
          <a:p>
            <a:pPr algn="just">
              <a:buNone/>
            </a:pPr>
            <a:r>
              <a:rPr lang="en-US" dirty="0" smtClean="0"/>
              <a:t>-sub capsular sinuses..located beneath the capsule.               </a:t>
            </a:r>
          </a:p>
          <a:p>
            <a:pPr algn="just">
              <a:buNone/>
            </a:pPr>
            <a:r>
              <a:rPr lang="en-US" dirty="0" smtClean="0"/>
              <a:t>-the lymph run to trabecular sinuses and run with trabeculae in the cortex to medullary sinuses in medulla and then leave the lymph node through </a:t>
            </a:r>
            <a:r>
              <a:rPr lang="ar-IQ" dirty="0" smtClean="0"/>
              <a:t>                        </a:t>
            </a:r>
            <a:r>
              <a:rPr lang="en-US" dirty="0" smtClean="0"/>
              <a:t>the hillum by efferent lymphatic vessels.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285720" y="214290"/>
            <a:ext cx="8643998" cy="6500858"/>
          </a:xfrm>
        </p:spPr>
        <p:txBody>
          <a:bodyPr>
            <a:normAutofit/>
          </a:bodyPr>
          <a:lstStyle/>
          <a:p>
            <a:pPr algn="ctr">
              <a:buNone/>
            </a:pPr>
            <a:r>
              <a:rPr lang="en-US" dirty="0" smtClean="0"/>
              <a:t>Afferent lymphatic vessels</a:t>
            </a:r>
          </a:p>
          <a:p>
            <a:pPr algn="ctr">
              <a:buNone/>
            </a:pPr>
            <a:r>
              <a:rPr lang="en-US" dirty="0" smtClean="0"/>
              <a:t>Sub capsular sinuses</a:t>
            </a:r>
          </a:p>
          <a:p>
            <a:pPr algn="ctr">
              <a:buNone/>
            </a:pPr>
            <a:r>
              <a:rPr lang="en-US" dirty="0" smtClean="0"/>
              <a:t>Trabicular sinuses</a:t>
            </a:r>
          </a:p>
          <a:p>
            <a:pPr algn="ctr">
              <a:buNone/>
            </a:pPr>
            <a:r>
              <a:rPr lang="en-US" dirty="0" smtClean="0"/>
              <a:t>Cortex</a:t>
            </a:r>
          </a:p>
          <a:p>
            <a:pPr algn="ctr">
              <a:buNone/>
            </a:pPr>
            <a:r>
              <a:rPr lang="en-US" dirty="0" smtClean="0"/>
              <a:t>Medulary sinuses</a:t>
            </a:r>
          </a:p>
          <a:p>
            <a:pPr algn="ctr">
              <a:buNone/>
            </a:pPr>
            <a:r>
              <a:rPr lang="en-US" dirty="0" smtClean="0"/>
              <a:t>Efferent lymphatic vessels</a:t>
            </a:r>
          </a:p>
          <a:p>
            <a:pPr algn="ctr">
              <a:buNone/>
            </a:pPr>
            <a:endParaRPr lang="en-US" dirty="0" smtClean="0"/>
          </a:p>
          <a:p>
            <a:pPr algn="ctr">
              <a:buNone/>
            </a:pPr>
            <a:r>
              <a:rPr lang="en-US" dirty="0" smtClean="0"/>
              <a:t>Thoracic duct</a:t>
            </a:r>
          </a:p>
          <a:p>
            <a:pPr algn="ctr">
              <a:buNone/>
            </a:pPr>
            <a:endParaRPr lang="en-US" dirty="0" smtClean="0"/>
          </a:p>
          <a:p>
            <a:pPr algn="ctr">
              <a:buNone/>
            </a:pPr>
            <a:r>
              <a:rPr lang="en-US" dirty="0" smtClean="0"/>
              <a:t>Blood stream</a:t>
            </a:r>
          </a:p>
          <a:p>
            <a:pPr algn="ctr">
              <a:buNone/>
            </a:pPr>
            <a:endParaRPr lang="en-US" dirty="0" smtClean="0"/>
          </a:p>
          <a:p>
            <a:pPr algn="ctr">
              <a:buNone/>
            </a:pPr>
            <a:r>
              <a:rPr lang="en-US" dirty="0" smtClean="0"/>
              <a:t>Return to art</a:t>
            </a:r>
          </a:p>
          <a:p>
            <a:pPr algn="ctr"/>
            <a:endParaRPr lang="en-US" dirty="0" smtClean="0"/>
          </a:p>
          <a:p>
            <a:pPr algn="ctr"/>
            <a:endParaRPr lang="en-US" dirty="0" smtClean="0"/>
          </a:p>
        </p:txBody>
      </p:sp>
      <p:sp>
        <p:nvSpPr>
          <p:cNvPr id="12" name="سهم للأسفل 11"/>
          <p:cNvSpPr/>
          <p:nvPr/>
        </p:nvSpPr>
        <p:spPr>
          <a:xfrm>
            <a:off x="4357686" y="571480"/>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سهم للأسفل 12"/>
          <p:cNvSpPr/>
          <p:nvPr/>
        </p:nvSpPr>
        <p:spPr>
          <a:xfrm>
            <a:off x="4357686" y="1071546"/>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سهم للأسفل 13"/>
          <p:cNvSpPr/>
          <p:nvPr/>
        </p:nvSpPr>
        <p:spPr>
          <a:xfrm>
            <a:off x="4429124" y="1571612"/>
            <a:ext cx="45719"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سهم للأسفل 14"/>
          <p:cNvSpPr/>
          <p:nvPr/>
        </p:nvSpPr>
        <p:spPr>
          <a:xfrm>
            <a:off x="4429124" y="2000240"/>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سهم للأسفل 16"/>
          <p:cNvSpPr/>
          <p:nvPr/>
        </p:nvSpPr>
        <p:spPr>
          <a:xfrm>
            <a:off x="4500562" y="2500306"/>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سهم للأسفل 17"/>
          <p:cNvSpPr/>
          <p:nvPr/>
        </p:nvSpPr>
        <p:spPr>
          <a:xfrm flipH="1">
            <a:off x="4500562" y="3000372"/>
            <a:ext cx="9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سهم للأسفل 18"/>
          <p:cNvSpPr/>
          <p:nvPr/>
        </p:nvSpPr>
        <p:spPr>
          <a:xfrm>
            <a:off x="4572000" y="3929066"/>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سهم للأسفل 19"/>
          <p:cNvSpPr/>
          <p:nvPr/>
        </p:nvSpPr>
        <p:spPr>
          <a:xfrm>
            <a:off x="4572000" y="4929198"/>
            <a:ext cx="14287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714380"/>
          </a:xfrm>
        </p:spPr>
        <p:txBody>
          <a:bodyPr>
            <a:normAutofit fontScale="90000"/>
          </a:bodyPr>
          <a:lstStyle/>
          <a:p>
            <a:r>
              <a:rPr lang="en-US" dirty="0" smtClean="0"/>
              <a:t>Function of lymph nodes:</a:t>
            </a:r>
            <a:endParaRPr lang="ar-SA" dirty="0"/>
          </a:p>
        </p:txBody>
      </p:sp>
      <p:sp>
        <p:nvSpPr>
          <p:cNvPr id="3" name="عنصر نائب للمحتوى 2"/>
          <p:cNvSpPr>
            <a:spLocks noGrp="1"/>
          </p:cNvSpPr>
          <p:nvPr>
            <p:ph idx="1"/>
          </p:nvPr>
        </p:nvSpPr>
        <p:spPr>
          <a:xfrm>
            <a:off x="357158" y="1214422"/>
            <a:ext cx="8501122" cy="5143536"/>
          </a:xfrm>
        </p:spPr>
        <p:txBody>
          <a:bodyPr/>
          <a:lstStyle/>
          <a:p>
            <a:pPr algn="l"/>
            <a:r>
              <a:rPr lang="en-US" sz="2800" dirty="0" smtClean="0"/>
              <a:t>1-filtration of lymph</a:t>
            </a:r>
          </a:p>
          <a:p>
            <a:pPr algn="l"/>
            <a:endParaRPr lang="en-US" dirty="0" smtClean="0"/>
          </a:p>
          <a:p>
            <a:pPr algn="just"/>
            <a:r>
              <a:rPr lang="en-US" sz="2800" dirty="0" smtClean="0"/>
              <a:t>2-defence mechanism through the immune response,    through T-lymphocyte and B-lymphocyte , phagocyte of macrophage.                                                                           </a:t>
            </a:r>
          </a:p>
          <a:p>
            <a:pPr algn="l"/>
            <a:endParaRPr lang="en-US" sz="2800" dirty="0" smtClean="0"/>
          </a:p>
          <a:p>
            <a:pPr algn="just" rtl="0"/>
            <a:r>
              <a:rPr lang="en-US" sz="2800" dirty="0" smtClean="0"/>
              <a:t>3-production of new lymphocyte through germinal </a:t>
            </a:r>
            <a:r>
              <a:rPr lang="en-US" sz="2800" smtClean="0"/>
              <a:t>center</a:t>
            </a:r>
            <a:r>
              <a:rPr lang="en-US" sz="2800" smtClean="0"/>
              <a:t>.                                                                                         </a:t>
            </a:r>
            <a:endParaRPr lang="ar-SA"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pPr algn="l"/>
            <a:r>
              <a:rPr lang="en-US" dirty="0" smtClean="0"/>
              <a:t>Lymphatic Tissue</a:t>
            </a:r>
            <a:endParaRPr lang="ar-SA" dirty="0"/>
          </a:p>
        </p:txBody>
      </p:sp>
      <p:sp>
        <p:nvSpPr>
          <p:cNvPr id="3" name="عنصر نائب للمحتوى 2"/>
          <p:cNvSpPr>
            <a:spLocks noGrp="1"/>
          </p:cNvSpPr>
          <p:nvPr>
            <p:ph idx="1"/>
          </p:nvPr>
        </p:nvSpPr>
        <p:spPr>
          <a:xfrm>
            <a:off x="285720" y="785794"/>
            <a:ext cx="8643998" cy="5857916"/>
          </a:xfrm>
        </p:spPr>
        <p:txBody>
          <a:bodyPr/>
          <a:lstStyle/>
          <a:p>
            <a:pPr algn="just"/>
            <a:endParaRPr lang="en-US" dirty="0" smtClean="0"/>
          </a:p>
          <a:p>
            <a:pPr algn="just"/>
            <a:r>
              <a:rPr lang="en-US" dirty="0" smtClean="0"/>
              <a:t>The tissue in lymphatic organs which is composed of :                                                              </a:t>
            </a:r>
          </a:p>
          <a:p>
            <a:pPr algn="just"/>
            <a:r>
              <a:rPr lang="en-US" dirty="0" smtClean="0"/>
              <a:t>_Reticular tissue: which is reticular fibers as network of reticular cells.                                                                          </a:t>
            </a:r>
          </a:p>
          <a:p>
            <a:pPr algn="just"/>
            <a:r>
              <a:rPr lang="en-US" dirty="0" smtClean="0"/>
              <a:t>_Free cells: are macrophage, plasma cells, and many lymphocyte.                                                                           </a:t>
            </a:r>
          </a:p>
          <a:p>
            <a:pPr algn="just"/>
            <a:r>
              <a:rPr lang="en-US" dirty="0" smtClean="0"/>
              <a:t>These are the main cells in immune system, also there is a cell “antigen presenting cells” cells are (interdigitating cell) or (dendirietic cells).                                                      </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l"/>
            <a:r>
              <a:rPr lang="en-US" dirty="0" smtClean="0"/>
              <a:t>Lymphocytes</a:t>
            </a:r>
            <a:endParaRPr lang="ar-SA" dirty="0"/>
          </a:p>
        </p:txBody>
      </p:sp>
      <p:sp>
        <p:nvSpPr>
          <p:cNvPr id="3" name="عنصر نائب للمحتوى 2"/>
          <p:cNvSpPr>
            <a:spLocks noGrp="1"/>
          </p:cNvSpPr>
          <p:nvPr>
            <p:ph idx="1"/>
          </p:nvPr>
        </p:nvSpPr>
        <p:spPr>
          <a:xfrm>
            <a:off x="285720" y="857232"/>
            <a:ext cx="8572560" cy="5786478"/>
          </a:xfrm>
        </p:spPr>
        <p:txBody>
          <a:bodyPr/>
          <a:lstStyle/>
          <a:p>
            <a:pPr algn="l"/>
            <a:endParaRPr lang="en-US" dirty="0" smtClean="0"/>
          </a:p>
          <a:p>
            <a:pPr algn="l"/>
            <a:r>
              <a:rPr lang="en-US" dirty="0" smtClean="0"/>
              <a:t>_About 20% of the leukocytes in circulation.</a:t>
            </a:r>
          </a:p>
          <a:p>
            <a:pPr algn="l"/>
            <a:r>
              <a:rPr lang="en-US" dirty="0" smtClean="0"/>
              <a:t>_They are functional unit of immune system.</a:t>
            </a:r>
          </a:p>
          <a:p>
            <a:pPr algn="just"/>
            <a:r>
              <a:rPr lang="en-US" dirty="0" smtClean="0"/>
              <a:t>_These cells can recognize foreign antigen, they can distinguish self from non-self by their surface antigen receptors.                                                                                 </a:t>
            </a:r>
          </a:p>
          <a:p>
            <a:pPr algn="l"/>
            <a:endParaRPr lang="en-US" dirty="0" smtClean="0"/>
          </a:p>
          <a:p>
            <a:pPr algn="l"/>
            <a:r>
              <a:rPr lang="en-US" dirty="0" smtClean="0"/>
              <a:t>_Types of lymphocytes:</a:t>
            </a:r>
          </a:p>
          <a:p>
            <a:pPr algn="l"/>
            <a:r>
              <a:rPr lang="en-US" dirty="0" smtClean="0"/>
              <a:t>1-T-lymphocyte</a:t>
            </a:r>
          </a:p>
          <a:p>
            <a:pPr algn="l"/>
            <a:r>
              <a:rPr lang="en-US" dirty="0" smtClean="0"/>
              <a:t>2-B-lymphocyte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285720" y="500042"/>
            <a:ext cx="8643998" cy="6000792"/>
          </a:xfrm>
        </p:spPr>
        <p:txBody>
          <a:bodyPr/>
          <a:lstStyle/>
          <a:p>
            <a:pPr algn="l"/>
            <a:r>
              <a:rPr lang="en-US" dirty="0" smtClean="0"/>
              <a:t>1_T Lymphocyte</a:t>
            </a:r>
          </a:p>
          <a:p>
            <a:pPr algn="l"/>
            <a:endParaRPr lang="en-US" dirty="0" smtClean="0"/>
          </a:p>
          <a:p>
            <a:pPr algn="just"/>
            <a:r>
              <a:rPr lang="en-US" dirty="0" smtClean="0"/>
              <a:t>_About 75% of circulating lymphocytes, (0-15) mm diameter.                                                                                  </a:t>
            </a:r>
          </a:p>
          <a:p>
            <a:pPr algn="just"/>
            <a:r>
              <a:rPr lang="en-US" dirty="0" smtClean="0"/>
              <a:t>_Their stem cells originate in bone marrow as immature and undifferentiated, they complete their maturation in thymus, proliferate as recognize as T                 lymphocytes (thymus-depended lymphocytes).                   </a:t>
            </a:r>
          </a:p>
          <a:p>
            <a:pPr algn="just"/>
            <a:r>
              <a:rPr lang="en-US" dirty="0" smtClean="0"/>
              <a:t>They are carried through blood stream to the spleen, lymph node and responsible for cellular immunity.                                                                      </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142844" y="642918"/>
            <a:ext cx="8858312" cy="6072230"/>
          </a:xfrm>
        </p:spPr>
        <p:txBody>
          <a:bodyPr/>
          <a:lstStyle/>
          <a:p>
            <a:pPr algn="l"/>
            <a:r>
              <a:rPr lang="en-US" dirty="0" smtClean="0"/>
              <a:t>2_B lymphocyte</a:t>
            </a:r>
          </a:p>
          <a:p>
            <a:pPr algn="l"/>
            <a:endParaRPr lang="en-US" dirty="0" smtClean="0"/>
          </a:p>
          <a:p>
            <a:pPr algn="l">
              <a:buNone/>
            </a:pPr>
            <a:r>
              <a:rPr lang="en-US" dirty="0" smtClean="0"/>
              <a:t>-thymus –in depended lymphocytes.</a:t>
            </a:r>
          </a:p>
          <a:p>
            <a:pPr algn="l">
              <a:buNone/>
            </a:pPr>
            <a:r>
              <a:rPr lang="en-US" dirty="0" smtClean="0"/>
              <a:t>-5-15% of the circulating lymphoid pool.</a:t>
            </a:r>
          </a:p>
          <a:p>
            <a:pPr algn="just">
              <a:buNone/>
            </a:pPr>
            <a:r>
              <a:rPr lang="en-US" dirty="0" smtClean="0"/>
              <a:t>-the main function of cells is the production of antigen-specific (immuno globulin).                                                    </a:t>
            </a:r>
          </a:p>
          <a:p>
            <a:pPr algn="just">
              <a:buNone/>
            </a:pPr>
            <a:r>
              <a:rPr lang="en-US" dirty="0" smtClean="0"/>
              <a:t>-once activated B cell terminally differentiate in to plasma    </a:t>
            </a:r>
            <a:r>
              <a:rPr lang="ar-IQ" dirty="0" smtClean="0"/>
              <a:t>  </a:t>
            </a:r>
            <a:r>
              <a:rPr lang="en-US" dirty="0" smtClean="0"/>
              <a:t> </a:t>
            </a:r>
            <a:r>
              <a:rPr lang="ar-IQ" dirty="0" smtClean="0"/>
              <a:t>  </a:t>
            </a:r>
            <a:r>
              <a:rPr lang="en-US" dirty="0" smtClean="0"/>
              <a:t>cells.                                                                                           </a:t>
            </a:r>
          </a:p>
          <a:p>
            <a:pPr algn="just">
              <a:buNone/>
            </a:pPr>
            <a:r>
              <a:rPr lang="en-US" dirty="0" smtClean="0"/>
              <a:t>-are originate and complete their maturation in bon marrow then reach (lymph node, spleen) through blood circulation.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285720" y="642918"/>
            <a:ext cx="8572560" cy="5857916"/>
          </a:xfrm>
        </p:spPr>
        <p:txBody>
          <a:bodyPr>
            <a:normAutofit/>
          </a:bodyPr>
          <a:lstStyle/>
          <a:p>
            <a:pPr algn="just">
              <a:buNone/>
            </a:pPr>
            <a:endParaRPr lang="en-US" dirty="0" smtClean="0"/>
          </a:p>
          <a:p>
            <a:pPr algn="just"/>
            <a:r>
              <a:rPr lang="en-US" dirty="0" smtClean="0"/>
              <a:t>They are responsible for </a:t>
            </a:r>
            <a:r>
              <a:rPr lang="en-US" dirty="0" err="1" smtClean="0"/>
              <a:t>humoral</a:t>
            </a:r>
            <a:r>
              <a:rPr lang="en-US" dirty="0" smtClean="0"/>
              <a:t> -immunity through which it reach with antigens that stimulate it to produce plasma cells that secret antibodies (immunoglobulin) (A, G, D, E, M) in the body fluid.                                                             </a:t>
            </a:r>
          </a:p>
          <a:p>
            <a:pPr algn="just"/>
            <a:endParaRPr lang="en-US" dirty="0" smtClean="0"/>
          </a:p>
          <a:p>
            <a:pPr algn="l"/>
            <a:r>
              <a:rPr lang="en-US" dirty="0" smtClean="0"/>
              <a:t>_Lymphatic tissue are found in two forms:</a:t>
            </a:r>
          </a:p>
          <a:p>
            <a:pPr algn="l"/>
            <a:r>
              <a:rPr lang="en-US" dirty="0" smtClean="0"/>
              <a:t>1-Diffused lymphatic tissue.</a:t>
            </a:r>
          </a:p>
          <a:p>
            <a:pPr algn="l"/>
            <a:r>
              <a:rPr lang="en-US" dirty="0" smtClean="0"/>
              <a:t>2-Nodular lymphatic tissue.                                                            </a:t>
            </a:r>
            <a:r>
              <a:rPr lang="ar-IQ" dirty="0" smtClean="0"/>
              <a:t>      </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3966"/>
          </a:xfrm>
        </p:spPr>
        <p:txBody>
          <a:bodyPr>
            <a:normAutofit fontScale="90000"/>
          </a:bodyPr>
          <a:lstStyle/>
          <a:p>
            <a:endParaRPr lang="ar-SA" dirty="0"/>
          </a:p>
        </p:txBody>
      </p:sp>
      <p:sp>
        <p:nvSpPr>
          <p:cNvPr id="3" name="عنصر نائب للمحتوى 2"/>
          <p:cNvSpPr>
            <a:spLocks noGrp="1"/>
          </p:cNvSpPr>
          <p:nvPr>
            <p:ph idx="1"/>
          </p:nvPr>
        </p:nvSpPr>
        <p:spPr>
          <a:xfrm>
            <a:off x="285720" y="357166"/>
            <a:ext cx="8643998" cy="6215106"/>
          </a:xfrm>
        </p:spPr>
        <p:txBody>
          <a:bodyPr>
            <a:normAutofit/>
          </a:bodyPr>
          <a:lstStyle/>
          <a:p>
            <a:pPr algn="l"/>
            <a:endParaRPr lang="en-US" dirty="0" smtClean="0"/>
          </a:p>
          <a:p>
            <a:pPr algn="l"/>
            <a:r>
              <a:rPr lang="en-US" dirty="0" smtClean="0"/>
              <a:t>_Diffused lymphatic tissue:</a:t>
            </a:r>
          </a:p>
          <a:p>
            <a:pPr algn="just"/>
            <a:r>
              <a:rPr lang="en-US" dirty="0" smtClean="0"/>
              <a:t>Means loose aggregation of lymphatic tissue mainly lymphocyte, no special organization but as in filtration of lymphocyte, also lymphatic nodules no capsule. this type found in ct of lamina properia of digestive tract, respiratory passage and urinary tract.                                                                       </a:t>
            </a:r>
          </a:p>
          <a:p>
            <a:pPr algn="l"/>
            <a:r>
              <a:rPr lang="en-US" dirty="0" smtClean="0"/>
              <a:t>_Nodular lymphatic tissue:</a:t>
            </a:r>
          </a:p>
          <a:p>
            <a:pPr algn="just"/>
            <a:r>
              <a:rPr lang="en-US" dirty="0" smtClean="0"/>
              <a:t>Dense aggregation of lymphatic tissue mainly lymphocyte as organized structure called nodules” or “follicles” these follicles are about (0.2-1) mm in diameter, composed of 2 areas or zones:                                                                        </a:t>
            </a:r>
          </a:p>
          <a:p>
            <a:pPr lvl="8" algn="l"/>
            <a:r>
              <a:rPr lang="en-US" dirty="0" smtClean="0"/>
              <a:t>                                                   </a:t>
            </a:r>
            <a:r>
              <a:rPr lang="ar-IQ" dirty="0" smtClean="0"/>
              <a:t>      </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285720" y="357166"/>
            <a:ext cx="8572560" cy="6215106"/>
          </a:xfrm>
        </p:spPr>
        <p:txBody>
          <a:bodyPr>
            <a:normAutofit/>
          </a:bodyPr>
          <a:lstStyle/>
          <a:p>
            <a:pPr algn="just"/>
            <a:endParaRPr lang="ar-IQ" dirty="0" smtClean="0"/>
          </a:p>
          <a:p>
            <a:pPr algn="just"/>
            <a:r>
              <a:rPr lang="en-US" dirty="0" smtClean="0"/>
              <a:t>1-Cenrtral area (germinal center)or(Secondary follicle):                                                                       </a:t>
            </a:r>
          </a:p>
          <a:p>
            <a:pPr algn="just"/>
            <a:r>
              <a:rPr lang="en-US" dirty="0" smtClean="0"/>
              <a:t>Appears as lightly stain area composed of larger sized lymphocyte or lymphoblast, have large cytoplasm and pale stained nucleus mitoticly active where there is antigenic stimulation and any few formed cells will be add to peripheral area.                                                                              </a:t>
            </a:r>
          </a:p>
          <a:p>
            <a:pPr algn="l">
              <a:buNone/>
            </a:pPr>
            <a:r>
              <a:rPr lang="en-US" dirty="0" smtClean="0"/>
              <a:t>2-Peripheral area (primary follicle):</a:t>
            </a:r>
          </a:p>
          <a:p>
            <a:pPr algn="just">
              <a:buNone/>
            </a:pPr>
            <a:r>
              <a:rPr lang="en-US" dirty="0" smtClean="0"/>
              <a:t>Appears as darkly stain composed of small sized lymphocyte with dark nucleus and little cytoplasm, these lymphocyte are densely accumulated.                                                               </a:t>
            </a:r>
            <a:r>
              <a:rPr lang="ar-IQ"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285720" y="500042"/>
            <a:ext cx="8643998" cy="6072230"/>
          </a:xfrm>
        </p:spPr>
        <p:txBody>
          <a:bodyPr>
            <a:normAutofit/>
          </a:bodyPr>
          <a:lstStyle/>
          <a:p>
            <a:pPr algn="l">
              <a:buNone/>
            </a:pPr>
            <a:endParaRPr lang="ar-IQ" dirty="0" smtClean="0"/>
          </a:p>
          <a:p>
            <a:pPr algn="l">
              <a:buNone/>
            </a:pPr>
            <a:r>
              <a:rPr lang="en-US" dirty="0" smtClean="0"/>
              <a:t>_The lymphatic nodules is a variable either in size or position according to antigenic stimulation and they don’t develop before birth.                       </a:t>
            </a:r>
          </a:p>
          <a:p>
            <a:pPr algn="l">
              <a:buNone/>
            </a:pPr>
            <a:r>
              <a:rPr lang="en-US" dirty="0" smtClean="0"/>
              <a:t>_Types of lymphoid tissue:</a:t>
            </a:r>
          </a:p>
          <a:p>
            <a:pPr algn="l">
              <a:buNone/>
            </a:pPr>
            <a:r>
              <a:rPr lang="en-US" dirty="0" smtClean="0"/>
              <a:t>1-En Capsulated: contain capsule</a:t>
            </a:r>
          </a:p>
          <a:p>
            <a:pPr algn="l">
              <a:buNone/>
            </a:pPr>
            <a:r>
              <a:rPr lang="en-US" dirty="0" smtClean="0"/>
              <a:t>Spleen, Thymus, Lymph nodes.</a:t>
            </a:r>
          </a:p>
          <a:p>
            <a:pPr algn="just">
              <a:buNone/>
            </a:pPr>
            <a:r>
              <a:rPr lang="en-US" dirty="0" smtClean="0"/>
              <a:t>2-Un en capsulated (or partially en capsulated)                      </a:t>
            </a:r>
          </a:p>
          <a:p>
            <a:pPr algn="just">
              <a:buNone/>
            </a:pPr>
            <a:r>
              <a:rPr lang="en-US" dirty="0" smtClean="0"/>
              <a:t>Tonsil, Peyer,s patches, Lymphoid nodules in digestive tract , respiratory tract, urinary and reproductive tracts.             </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475</TotalTime>
  <Words>1026</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تدفق</vt:lpstr>
      <vt:lpstr>Lymphatic system</vt:lpstr>
      <vt:lpstr>Lymphatic Tissue</vt:lpstr>
      <vt:lpstr>Lymphocytes</vt:lpstr>
      <vt:lpstr>Slide 4</vt:lpstr>
      <vt:lpstr>Slide 5</vt:lpstr>
      <vt:lpstr>Slide 6</vt:lpstr>
      <vt:lpstr>Slide 7</vt:lpstr>
      <vt:lpstr>Slide 8</vt:lpstr>
      <vt:lpstr>Slide 9</vt:lpstr>
      <vt:lpstr>Lymph nodes</vt:lpstr>
      <vt:lpstr>Structure of a Lymph Node</vt:lpstr>
      <vt:lpstr>Histological structure</vt:lpstr>
      <vt:lpstr>Slide 13</vt:lpstr>
      <vt:lpstr>Slide 14</vt:lpstr>
      <vt:lpstr>Lymph Node</vt:lpstr>
      <vt:lpstr>Filteration of lymph through of lymph nodes:</vt:lpstr>
      <vt:lpstr>Slide 17</vt:lpstr>
      <vt:lpstr>Function of lymph nodes: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system</dc:title>
  <dc:creator>faten</dc:creator>
  <cp:lastModifiedBy>faten</cp:lastModifiedBy>
  <cp:revision>70</cp:revision>
  <dcterms:created xsi:type="dcterms:W3CDTF">2014-10-13T19:03:38Z</dcterms:created>
  <dcterms:modified xsi:type="dcterms:W3CDTF">2015-11-10T18:56:28Z</dcterms:modified>
</cp:coreProperties>
</file>